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72" r:id="rId10"/>
    <p:sldId id="273" r:id="rId11"/>
    <p:sldId id="274" r:id="rId12"/>
    <p:sldId id="275" r:id="rId13"/>
    <p:sldId id="276" r:id="rId14"/>
    <p:sldId id="266" r:id="rId15"/>
    <p:sldId id="277" r:id="rId16"/>
    <p:sldId id="267" r:id="rId17"/>
    <p:sldId id="270" r:id="rId18"/>
    <p:sldId id="271" r:id="rId19"/>
    <p:sldId id="26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5A5C"/>
    <a:srgbClr val="A2A4A3"/>
    <a:srgbClr val="CFB87C"/>
    <a:srgbClr val="CA9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1"/>
    <p:restoredTop sz="90179"/>
  </p:normalViewPr>
  <p:slideViewPr>
    <p:cSldViewPr snapToGrid="0" snapToObjects="1">
      <p:cViewPr varScale="1">
        <p:scale>
          <a:sx n="114" d="100"/>
          <a:sy n="114" d="100"/>
        </p:scale>
        <p:origin x="6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1" d="100"/>
          <a:sy n="141" d="100"/>
        </p:scale>
        <p:origin x="23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D70E6-03CC-A14F-9739-7D72B75D20B5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1994B-DFA7-B64F-832E-75A9826AB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4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5AD0D-FC75-E94C-B105-C0F38CF37B04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7B620-CD0B-A948-BBAE-2EA3E48E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14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85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-Homoclinic orbits can help understand flow of dynamic system, but for mission design,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heterclinic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orbits are of much greater use (moon transfers,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-Can cite some papers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58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-Sponsored by the King</a:t>
            </a:r>
          </a:p>
          <a:p>
            <a:r>
              <a:rPr lang="en-US" dirty="0"/>
              <a:t>-[*2] - https://</a:t>
            </a:r>
            <a:r>
              <a:rPr lang="en-US" dirty="0" err="1"/>
              <a:t>commons.wikimedia.org</a:t>
            </a:r>
            <a:r>
              <a:rPr lang="en-US" dirty="0"/>
              <a:t>/wiki/File:Oscar_II_of_Sweden_painted_by_Oscar_Bj%C3%B6rck_(original).jpg</a:t>
            </a:r>
          </a:p>
          <a:p>
            <a:r>
              <a:rPr lang="en-US" dirty="0"/>
              <a:t>-[*3] - http://</a:t>
            </a:r>
            <a:r>
              <a:rPr lang="en-US" dirty="0" err="1"/>
              <a:t>www.askamathematician.com</a:t>
            </a:r>
            <a:r>
              <a:rPr lang="en-US" dirty="0"/>
              <a:t>/2011/10/q-what-is-the-three-body-problem/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50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27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71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Trojan asteroids in Sun-Jupiter </a:t>
            </a:r>
            <a:r>
              <a:rPr lang="en-US"/>
              <a:t>L4,5 points</a:t>
            </a:r>
            <a:endParaRPr lang="en-US" dirty="0"/>
          </a:p>
          <a:p>
            <a:r>
              <a:rPr lang="en-US" dirty="0"/>
              <a:t>Difficult to solve for. Need to use numerical methods for L1,2,3</a:t>
            </a:r>
          </a:p>
          <a:p>
            <a:r>
              <a:rPr lang="en-US" dirty="0"/>
              <a:t>L4,5 only stable if M1/M2 &gt; 24.96</a:t>
            </a:r>
          </a:p>
          <a:p>
            <a:r>
              <a:rPr lang="en-US" dirty="0"/>
              <a:t>ZV curves</a:t>
            </a:r>
          </a:p>
          <a:p>
            <a:r>
              <a:rPr lang="en-US" dirty="0"/>
              <a:t>Jacobi constant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45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86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8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01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48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96975"/>
            <a:ext cx="10363200" cy="1470025"/>
          </a:xfrm>
        </p:spPr>
        <p:txBody>
          <a:bodyPr/>
          <a:lstStyle>
            <a:lvl1pPr>
              <a:defRPr b="0" i="0">
                <a:solidFill>
                  <a:srgbClr val="CFB87C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="0" i="0" strike="noStrike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4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5A76CB0-E56E-FE43-AF6B-DE376AF36C11}" type="datetimeFigureOut">
              <a:rPr lang="en-US" smtClean="0"/>
              <a:t>5/1/18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5A76CB0-E56E-FE43-AF6B-DE376AF36C11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528955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D520E237-DF43-2B47-9977-DE54D4C3B2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4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CFB87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873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8768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8768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43021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430212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38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2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1063"/>
          </a:xfrm>
        </p:spPr>
        <p:txBody>
          <a:bodyPr>
            <a:noAutofit/>
          </a:bodyPr>
          <a:lstStyle>
            <a:lvl1pPr marL="0" indent="0">
              <a:spcBef>
                <a:spcPts val="984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9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5808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8297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659939" y="6283164"/>
            <a:ext cx="1379661" cy="43745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816261"/>
            <a:ext cx="12192000" cy="1"/>
          </a:xfrm>
          <a:prstGeom prst="line">
            <a:avLst/>
          </a:prstGeom>
          <a:ln w="88900" cap="flat" cmpd="sng" algn="ctr">
            <a:solidFill>
              <a:srgbClr val="CFB87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6238348"/>
            <a:ext cx="1019175" cy="53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99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•"/>
        <a:defRPr sz="26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–"/>
        <a:defRPr sz="24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•"/>
        <a:defRPr sz="22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–"/>
        <a:defRPr sz="18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»"/>
        <a:defRPr sz="18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8189"/>
            <a:ext cx="10363200" cy="14700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Investigation of Homoclinic Orbits in the Circular Restricted Three Body Problem</a:t>
            </a:r>
            <a:endParaRPr lang="en-US" sz="33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2214563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dirty="0"/>
              <a:t>Luke Bury &amp; Don </a:t>
            </a:r>
            <a:r>
              <a:rPr lang="en-US" dirty="0" err="1"/>
              <a:t>Kuettel</a:t>
            </a:r>
            <a:endParaRPr lang="en-US" dirty="0"/>
          </a:p>
          <a:p>
            <a:pPr>
              <a:spcBef>
                <a:spcPct val="0"/>
              </a:spcBef>
              <a:defRPr/>
            </a:pPr>
            <a:r>
              <a:rPr lang="en-US" dirty="0"/>
              <a:t>05/02/18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28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A6A0553-7510-E645-81CA-17EFB90DF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258D89-85CE-0340-B52A-7F0AA7309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74" r="8261"/>
          <a:stretch/>
        </p:blipFill>
        <p:spPr>
          <a:xfrm>
            <a:off x="5910469" y="1298054"/>
            <a:ext cx="5960408" cy="457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A16420-A55F-E54A-9A32-4B95D2909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74" r="8522"/>
          <a:stretch/>
        </p:blipFill>
        <p:spPr>
          <a:xfrm>
            <a:off x="106017" y="1297965"/>
            <a:ext cx="594345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35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5D0C77-47A6-404C-B211-5BD80EE6A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" y="1174682"/>
            <a:ext cx="6099048" cy="4574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9028D0-3334-534A-AECC-5269DF101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952" y="1174682"/>
            <a:ext cx="6099048" cy="457428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2A19E86-D1F2-734C-9EAB-82F4D1F1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</p:spTree>
    <p:extLst>
      <p:ext uri="{BB962C8B-B14F-4D97-AF65-F5344CB8AC3E}">
        <p14:creationId xmlns:p14="http://schemas.microsoft.com/office/powerpoint/2010/main" val="680068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E0F66F-E6BB-1A41-9DBD-9BEEC7D25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5825"/>
            <a:ext cx="60960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7E7E64-9626-084C-81C6-EAD6E7D7B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175825"/>
            <a:ext cx="6096000" cy="4572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FBB5922-DA51-A746-AD3F-C1941458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</p:spTree>
    <p:extLst>
      <p:ext uri="{BB962C8B-B14F-4D97-AF65-F5344CB8AC3E}">
        <p14:creationId xmlns:p14="http://schemas.microsoft.com/office/powerpoint/2010/main" val="1907529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CDEBE9-4955-B249-B4EB-763CF4E8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176D7-E953-D34E-B36B-FFE4F79F2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02" t="12644" r="5797" b="9807"/>
          <a:stretch/>
        </p:blipFill>
        <p:spPr>
          <a:xfrm>
            <a:off x="0" y="1161406"/>
            <a:ext cx="6099048" cy="4600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81F512-B652-5449-A4E5-308161FBE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77" y="1161406"/>
            <a:ext cx="6099048" cy="45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79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FDB6-4C02-264A-A4E1-38AD67BC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 Stability and Manifolds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1B4B5-12E2-C84F-A743-8CD50F384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Discussion of how discretizing and nudging the PO in the stable/unstable direction then propagating backwards/forwards in time reveals manifolds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F46176-1AE4-D34F-8C7F-2E362DCF6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4" t="5996" r="6088"/>
          <a:stretch/>
        </p:blipFill>
        <p:spPr>
          <a:xfrm>
            <a:off x="6096000" y="1941440"/>
            <a:ext cx="5614092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FDB6-4C02-264A-A4E1-38AD67BC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 Stability and Manifolds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1B17CB-6E76-F548-AB6D-4FE2FE44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190" y="1321842"/>
            <a:ext cx="5486400" cy="4279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5F495A-BB6E-FD40-AA33-0D273B388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1277963"/>
            <a:ext cx="5486400" cy="436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20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29CE9-9638-2D40-834B-C7E29844E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082" y="800199"/>
            <a:ext cx="7418362" cy="573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41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565A5C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18D529-5F05-4843-8920-21954981A208}"/>
              </a:ext>
            </a:extLst>
          </p:cNvPr>
          <p:cNvGrpSpPr/>
          <p:nvPr/>
        </p:nvGrpSpPr>
        <p:grpSpPr>
          <a:xfrm>
            <a:off x="911597" y="1126273"/>
            <a:ext cx="6835259" cy="5112847"/>
            <a:chOff x="911597" y="1126273"/>
            <a:chExt cx="6835259" cy="51128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661157-910C-0B49-A8FE-5BB7AF6D1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1597" y="1126273"/>
              <a:ext cx="6835259" cy="5112847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F1CA2F7-FF90-1E46-83EA-B416E10FC203}"/>
                </a:ext>
              </a:extLst>
            </p:cNvPr>
            <p:cNvSpPr/>
            <p:nvPr/>
          </p:nvSpPr>
          <p:spPr>
            <a:xfrm>
              <a:off x="5710604" y="3521319"/>
              <a:ext cx="73026" cy="730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83D33E1-2F72-8841-BAC2-75901018D6FD}"/>
                </a:ext>
              </a:extLst>
            </p:cNvPr>
            <p:cNvSpPr/>
            <p:nvPr/>
          </p:nvSpPr>
          <p:spPr>
            <a:xfrm>
              <a:off x="5928946" y="3581157"/>
              <a:ext cx="73026" cy="730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8E14D06-B2E1-674D-97C2-051D1B406350}"/>
                </a:ext>
              </a:extLst>
            </p:cNvPr>
            <p:cNvSpPr/>
            <p:nvPr/>
          </p:nvSpPr>
          <p:spPr>
            <a:xfrm>
              <a:off x="5928946" y="3450859"/>
              <a:ext cx="73026" cy="730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AB1F743-5C46-0240-9583-4EFEE2B7D692}"/>
                </a:ext>
              </a:extLst>
            </p:cNvPr>
            <p:cNvSpPr/>
            <p:nvPr/>
          </p:nvSpPr>
          <p:spPr>
            <a:xfrm>
              <a:off x="6147288" y="3517902"/>
              <a:ext cx="73026" cy="730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0B4C45A-208F-7343-94C4-A7FC4B82644B}"/>
                </a:ext>
              </a:extLst>
            </p:cNvPr>
            <p:cNvSpPr/>
            <p:nvPr/>
          </p:nvSpPr>
          <p:spPr>
            <a:xfrm>
              <a:off x="6972300" y="3630921"/>
              <a:ext cx="73026" cy="730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769421C-7711-474F-98F4-495C601127E4}"/>
                </a:ext>
              </a:extLst>
            </p:cNvPr>
            <p:cNvSpPr/>
            <p:nvPr/>
          </p:nvSpPr>
          <p:spPr>
            <a:xfrm>
              <a:off x="7008813" y="3517902"/>
              <a:ext cx="73026" cy="730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C6656F3-CB4B-7A41-8EA1-D2CF01F54AC5}"/>
                </a:ext>
              </a:extLst>
            </p:cNvPr>
            <p:cNvSpPr/>
            <p:nvPr/>
          </p:nvSpPr>
          <p:spPr>
            <a:xfrm>
              <a:off x="6972300" y="3403543"/>
              <a:ext cx="73026" cy="730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5EF91EC-6FDC-DE42-9E08-7D9E451335BB}"/>
                </a:ext>
              </a:extLst>
            </p:cNvPr>
            <p:cNvSpPr/>
            <p:nvPr/>
          </p:nvSpPr>
          <p:spPr>
            <a:xfrm>
              <a:off x="7212623" y="3517902"/>
              <a:ext cx="73026" cy="730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59C2661E-9470-E448-BB3B-9A85BBF503B7}"/>
              </a:ext>
            </a:extLst>
          </p:cNvPr>
          <p:cNvSpPr/>
          <p:nvPr/>
        </p:nvSpPr>
        <p:spPr>
          <a:xfrm>
            <a:off x="7746856" y="2932488"/>
            <a:ext cx="73026" cy="730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22BC4D-41F1-194B-8E6A-80DF5544B50B}"/>
              </a:ext>
            </a:extLst>
          </p:cNvPr>
          <p:cNvSpPr txBox="1"/>
          <p:nvPr/>
        </p:nvSpPr>
        <p:spPr>
          <a:xfrm>
            <a:off x="7874664" y="2798190"/>
            <a:ext cx="238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Homoclinic Orbit</a:t>
            </a:r>
          </a:p>
        </p:txBody>
      </p:sp>
    </p:spTree>
    <p:extLst>
      <p:ext uri="{BB962C8B-B14F-4D97-AF65-F5344CB8AC3E}">
        <p14:creationId xmlns:p14="http://schemas.microsoft.com/office/powerpoint/2010/main" val="279734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485466-EA27-BB4E-9D15-8CAB8511B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307" y="1020707"/>
            <a:ext cx="6766966" cy="521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88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D5C7-04EF-1342-BF46-C5952F44F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Significance and Usefulness of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A9565-1B5D-2848-94B2-79AFCE290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Understand the flow of dynamic systems</a:t>
            </a:r>
          </a:p>
          <a:p>
            <a:r>
              <a:rPr lang="en-US" dirty="0">
                <a:solidFill>
                  <a:srgbClr val="565A5C"/>
                </a:solidFill>
              </a:rPr>
              <a:t>For mission design, heteroclinic are generally more valuable</a:t>
            </a:r>
          </a:p>
        </p:txBody>
      </p:sp>
    </p:spTree>
    <p:extLst>
      <p:ext uri="{BB962C8B-B14F-4D97-AF65-F5344CB8AC3E}">
        <p14:creationId xmlns:p14="http://schemas.microsoft.com/office/powerpoint/2010/main" val="4137990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>
                <a:solidFill>
                  <a:srgbClr val="565A5C"/>
                </a:solidFill>
              </a:rPr>
              <a:t>1854-1912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French mathematician/ polymath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Contributions to: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Celestial mechanics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Fluid mechanics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Optics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Electricity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Telegraphy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Elasticity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Thermodynamics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Quantum Theory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Theory of Relativity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More…</a:t>
            </a:r>
            <a:r>
              <a:rPr lang="en-US" baseline="30000" dirty="0">
                <a:solidFill>
                  <a:srgbClr val="565A5C"/>
                </a:solidFill>
              </a:rPr>
              <a:t>[*1]</a:t>
            </a:r>
            <a:endParaRPr lang="en-US" dirty="0">
              <a:solidFill>
                <a:srgbClr val="565A5C"/>
              </a:solidFill>
            </a:endParaRPr>
          </a:p>
          <a:p>
            <a:pPr lvl="2"/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84689-D781-C84B-9C5A-F455D8411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931" y="603882"/>
            <a:ext cx="3484526" cy="4816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802B5-EC97-AD44-92C7-1A45614478C4}"/>
              </a:ext>
            </a:extLst>
          </p:cNvPr>
          <p:cNvSpPr txBox="1"/>
          <p:nvPr/>
        </p:nvSpPr>
        <p:spPr>
          <a:xfrm>
            <a:off x="7408127" y="5422898"/>
            <a:ext cx="23008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600" dirty="0"/>
              <a:t>[*1] - https://</a:t>
            </a:r>
            <a:r>
              <a:rPr lang="en-US" sz="600" dirty="0" err="1"/>
              <a:t>en.wikipedia.org</a:t>
            </a:r>
            <a:r>
              <a:rPr lang="en-US" sz="600" dirty="0"/>
              <a:t>/wiki/</a:t>
            </a:r>
            <a:r>
              <a:rPr lang="en-US" sz="600" dirty="0" err="1"/>
              <a:t>Henri_Poincare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502732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9C3E-8190-7844-B551-2BFB38311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FD755-3DCC-0B4C-886C-FD7397AE2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https://</a:t>
            </a:r>
            <a:r>
              <a:rPr lang="en-US" dirty="0" err="1">
                <a:solidFill>
                  <a:srgbClr val="565A5C"/>
                </a:solidFill>
              </a:rPr>
              <a:t>en.wikipedia.org</a:t>
            </a:r>
            <a:r>
              <a:rPr lang="en-US" dirty="0">
                <a:solidFill>
                  <a:srgbClr val="565A5C"/>
                </a:solidFill>
              </a:rPr>
              <a:t>/wiki/</a:t>
            </a:r>
            <a:r>
              <a:rPr lang="en-US" dirty="0" err="1">
                <a:solidFill>
                  <a:srgbClr val="565A5C"/>
                </a:solidFill>
              </a:rPr>
              <a:t>Henri_Poincare</a:t>
            </a:r>
            <a:endParaRPr lang="en-US" dirty="0">
              <a:solidFill>
                <a:srgbClr val="565A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543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1299-808D-204F-9682-252F1583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F4CE0-08BC-2A4C-B5D1-D9C6545B8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5010615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Acta Mathematica, 1885</a:t>
            </a:r>
          </a:p>
          <a:p>
            <a:r>
              <a:rPr lang="en-US" dirty="0">
                <a:solidFill>
                  <a:srgbClr val="565A5C"/>
                </a:solidFill>
              </a:rPr>
              <a:t>King Oscar II of Sweden</a:t>
            </a:r>
          </a:p>
          <a:p>
            <a:r>
              <a:rPr lang="en-US" dirty="0">
                <a:solidFill>
                  <a:srgbClr val="565A5C"/>
                </a:solidFill>
              </a:rPr>
              <a:t>4 unanswered problems</a:t>
            </a:r>
          </a:p>
          <a:p>
            <a:r>
              <a:rPr lang="en-US" dirty="0">
                <a:solidFill>
                  <a:srgbClr val="565A5C"/>
                </a:solidFill>
              </a:rPr>
              <a:t>Solve the N-Body Problem</a:t>
            </a:r>
          </a:p>
          <a:p>
            <a:pPr lvl="1"/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went for the        </a:t>
            </a:r>
            <a:r>
              <a:rPr lang="en-US" b="1" dirty="0">
                <a:solidFill>
                  <a:srgbClr val="565A5C"/>
                </a:solidFill>
              </a:rPr>
              <a:t>Circular Restricted Three Body Problem (CR3BP)</a:t>
            </a:r>
          </a:p>
          <a:p>
            <a:r>
              <a:rPr lang="en-US" dirty="0">
                <a:solidFill>
                  <a:srgbClr val="565A5C"/>
                </a:solidFill>
              </a:rPr>
              <a:t>Submitted and won</a:t>
            </a:r>
          </a:p>
          <a:p>
            <a:r>
              <a:rPr lang="en-US" dirty="0">
                <a:solidFill>
                  <a:srgbClr val="565A5C"/>
                </a:solidFill>
              </a:rPr>
              <a:t>Critical error discovered around the time of the earliest printings</a:t>
            </a:r>
          </a:p>
          <a:p>
            <a:r>
              <a:rPr lang="en-US" dirty="0">
                <a:solidFill>
                  <a:srgbClr val="565A5C"/>
                </a:solidFill>
              </a:rPr>
              <a:t>Led to discovery of </a:t>
            </a:r>
            <a:r>
              <a:rPr lang="en-US" b="1" dirty="0">
                <a:solidFill>
                  <a:srgbClr val="565A5C"/>
                </a:solidFill>
              </a:rPr>
              <a:t>Homoclinic Orbits</a:t>
            </a:r>
            <a:endParaRPr lang="en-US" dirty="0">
              <a:solidFill>
                <a:srgbClr val="565A5C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09B435-9E2D-304D-A755-DC2DD51525B1}"/>
              </a:ext>
            </a:extLst>
          </p:cNvPr>
          <p:cNvSpPr txBox="1"/>
          <p:nvPr/>
        </p:nvSpPr>
        <p:spPr>
          <a:xfrm>
            <a:off x="5772013" y="2468705"/>
            <a:ext cx="2300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[*2]https://</a:t>
            </a:r>
            <a:r>
              <a:rPr lang="en-US" sz="600" dirty="0" err="1"/>
              <a:t>commons.wikimedia.org</a:t>
            </a:r>
            <a:r>
              <a:rPr lang="en-US" sz="600" dirty="0"/>
              <a:t>/wiki/File:Oscar_II_of_Sweden_painted_by_Oscar_Bj%C3%B6rck_(original).jpg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FDE42-1C3A-D742-8032-DC8E7C63D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012" y="2745704"/>
            <a:ext cx="6180025" cy="2765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6D82E4-63B0-1940-9FA2-8A5041EC8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34" y="290362"/>
            <a:ext cx="1900626" cy="2178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A0BD67-026B-C243-BE51-7D90D4182284}"/>
              </a:ext>
            </a:extLst>
          </p:cNvPr>
          <p:cNvSpPr txBox="1"/>
          <p:nvPr/>
        </p:nvSpPr>
        <p:spPr>
          <a:xfrm>
            <a:off x="7039535" y="5510970"/>
            <a:ext cx="31861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[*3] - http://</a:t>
            </a:r>
            <a:r>
              <a:rPr lang="en-US" sz="600" dirty="0" err="1"/>
              <a:t>www.askamathematician.com</a:t>
            </a:r>
            <a:r>
              <a:rPr lang="en-US" sz="600" dirty="0"/>
              <a:t>/2011/10/q-what-is-the-three-body-problem/</a:t>
            </a:r>
          </a:p>
        </p:txBody>
      </p:sp>
    </p:spTree>
    <p:extLst>
      <p:ext uri="{BB962C8B-B14F-4D97-AF65-F5344CB8AC3E}">
        <p14:creationId xmlns:p14="http://schemas.microsoft.com/office/powerpoint/2010/main" val="81043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80B22-0304-FC44-8D06-1822F7D81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29C0A-5CD5-C64D-92D5-D31FF0E29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4252332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A trajectory which joins a saddle equilibrium point to itself</a:t>
            </a:r>
          </a:p>
          <a:p>
            <a:r>
              <a:rPr lang="en-US" dirty="0">
                <a:solidFill>
                  <a:srgbClr val="565A5C"/>
                </a:solidFill>
              </a:rPr>
              <a:t>A union between a stable and unstable manifold</a:t>
            </a:r>
          </a:p>
          <a:p>
            <a:r>
              <a:rPr lang="en-US" dirty="0">
                <a:solidFill>
                  <a:srgbClr val="565A5C"/>
                </a:solidFill>
              </a:rPr>
              <a:t>Orbit approaches P at both (+)∞ and (–)∞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A6CF4-3959-E04D-ABF5-CFC855A8D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579" y="1839951"/>
            <a:ext cx="6023180" cy="401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83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FC75-EA9D-664F-97F6-DC611FCB2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Locating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A3A4-7DCE-BA4F-B3E7-80738FC4C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Periodic orbit (PO)</a:t>
            </a:r>
          </a:p>
          <a:p>
            <a:r>
              <a:rPr lang="en-US" dirty="0">
                <a:solidFill>
                  <a:srgbClr val="565A5C"/>
                </a:solidFill>
              </a:rPr>
              <a:t>Stable and unstable manifolds</a:t>
            </a:r>
          </a:p>
          <a:p>
            <a:r>
              <a:rPr lang="en-US" dirty="0">
                <a:solidFill>
                  <a:srgbClr val="565A5C"/>
                </a:solidFill>
              </a:rPr>
              <a:t>Manifold intersections via </a:t>
            </a:r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sections</a:t>
            </a:r>
          </a:p>
          <a:p>
            <a:r>
              <a:rPr lang="en-US" dirty="0">
                <a:solidFill>
                  <a:srgbClr val="565A5C"/>
                </a:solidFill>
              </a:rPr>
              <a:t>Homoclinic points are identified</a:t>
            </a:r>
          </a:p>
        </p:txBody>
      </p:sp>
    </p:spTree>
    <p:extLst>
      <p:ext uri="{BB962C8B-B14F-4D97-AF65-F5344CB8AC3E}">
        <p14:creationId xmlns:p14="http://schemas.microsoft.com/office/powerpoint/2010/main" val="1327660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F036-9E45-4C41-8D3D-E76C9DB0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Circular Restricted Three Body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0783C-5D79-B040-864F-E1B6E4497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Discuss setup, normalizations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9AC22-50F2-3E45-90E0-478F47226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070" y="2602571"/>
            <a:ext cx="7035800" cy="294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DC096-4191-5A46-A358-BB53AA3CF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335" y="4088471"/>
            <a:ext cx="4495800" cy="146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4AAF8E-CF07-7142-8C2F-A7BEA7080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485" y="1568141"/>
            <a:ext cx="6193500" cy="39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2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98741-C76F-0445-8991-9E17D7D9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Equilibrium Points &amp; Stability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620102-9F7D-9747-AB84-97984A686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90009" y="1484266"/>
            <a:ext cx="3759044" cy="381621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C9E446-96DD-8846-ACE2-075045096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639" y="1484266"/>
            <a:ext cx="4932061" cy="430164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5155FB-2CAF-B549-BEF2-C873A59F0BE2}"/>
              </a:ext>
            </a:extLst>
          </p:cNvPr>
          <p:cNvSpPr txBox="1">
            <a:spLocks/>
          </p:cNvSpPr>
          <p:nvPr/>
        </p:nvSpPr>
        <p:spPr>
          <a:xfrm>
            <a:off x="609600" y="949570"/>
            <a:ext cx="10972800" cy="5289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6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22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0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»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565A5C"/>
                </a:solidFill>
              </a:rPr>
              <a:t>Discuss saddle &amp; Lyapunov stability</a:t>
            </a:r>
          </a:p>
        </p:txBody>
      </p:sp>
    </p:spTree>
    <p:extLst>
      <p:ext uri="{BB962C8B-B14F-4D97-AF65-F5344CB8AC3E}">
        <p14:creationId xmlns:p14="http://schemas.microsoft.com/office/powerpoint/2010/main" val="3204802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Definition &amp; description … high level of how to find them</a:t>
            </a:r>
          </a:p>
        </p:txBody>
      </p:sp>
    </p:spTree>
    <p:extLst>
      <p:ext uri="{BB962C8B-B14F-4D97-AF65-F5344CB8AC3E}">
        <p14:creationId xmlns:p14="http://schemas.microsoft.com/office/powerpoint/2010/main" val="18555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3E47C-6CCF-A84E-80BC-20736112C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022788-EDB7-A943-ABF2-3701F201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</p:spTree>
    <p:extLst>
      <p:ext uri="{BB962C8B-B14F-4D97-AF65-F5344CB8AC3E}">
        <p14:creationId xmlns:p14="http://schemas.microsoft.com/office/powerpoint/2010/main" val="1623534042"/>
      </p:ext>
    </p:extLst>
  </p:cSld>
  <p:clrMapOvr>
    <a:masterClrMapping/>
  </p:clrMapOvr>
</p:sld>
</file>

<file path=ppt/theme/theme1.xml><?xml version="1.0" encoding="utf-8"?>
<a:theme xmlns:a="http://schemas.openxmlformats.org/drawingml/2006/main" name="CSML">
  <a:themeElements>
    <a:clrScheme name="Comps 1">
      <a:dk1>
        <a:sysClr val="windowText" lastClr="000000"/>
      </a:dk1>
      <a:lt1>
        <a:sysClr val="window" lastClr="FFFFFF"/>
      </a:lt1>
      <a:dk2>
        <a:srgbClr val="2F2F26"/>
      </a:dk2>
      <a:lt2>
        <a:srgbClr val="D1DCC6"/>
      </a:lt2>
      <a:accent1>
        <a:srgbClr val="749805"/>
      </a:accent1>
      <a:accent2>
        <a:srgbClr val="BACC82"/>
      </a:accent2>
      <a:accent3>
        <a:srgbClr val="6E9EC2"/>
      </a:accent3>
      <a:accent4>
        <a:srgbClr val="2046A5"/>
      </a:accent4>
      <a:accent5>
        <a:srgbClr val="C89325"/>
      </a:accent5>
      <a:accent6>
        <a:srgbClr val="936F45"/>
      </a:accent6>
      <a:hlink>
        <a:srgbClr val="0033C8"/>
      </a:hlink>
      <a:folHlink>
        <a:srgbClr val="276CC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uke_PR" id="{C5343B57-AC92-0541-8EAB-7253F1259DB3}" vid="{452E484B-6794-1C42-A3B9-27289F5EC5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CSML</Template>
  <TotalTime>335</TotalTime>
  <Words>490</Words>
  <Application>Microsoft Macintosh PowerPoint</Application>
  <PresentationFormat>Widescreen</PresentationFormat>
  <Paragraphs>81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Helvetica Neue Light</vt:lpstr>
      <vt:lpstr>CSML</vt:lpstr>
      <vt:lpstr>Investigation of Homoclinic Orbits in the Circular Restricted Three Body Problem</vt:lpstr>
      <vt:lpstr>Poincaré</vt:lpstr>
      <vt:lpstr>The Competition</vt:lpstr>
      <vt:lpstr>Homoclinic Orbits</vt:lpstr>
      <vt:lpstr>Locating Homoclinic Orbits</vt:lpstr>
      <vt:lpstr>Circular Restricted Three Body Problem</vt:lpstr>
      <vt:lpstr>Equilibrium Points &amp; Stability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 Stability and Manifolds</vt:lpstr>
      <vt:lpstr>Periodic Orbit Stability and Manifolds</vt:lpstr>
      <vt:lpstr>Poincaré Sections &amp; Homoclinic Orbits</vt:lpstr>
      <vt:lpstr>Poincaré Sections &amp; Homoclinic Orbits</vt:lpstr>
      <vt:lpstr>Poincaré Sections &amp; Homoclinic Orbits</vt:lpstr>
      <vt:lpstr>Significance and Usefulness of Homoclinic Orbits</vt:lpstr>
      <vt:lpstr>References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Two-Phase Framework for Near-Optimal Multi-Target Lambert Rendezvous  Bang, J., Ahn, J.</dc:title>
  <dc:creator>Luke Bury</dc:creator>
  <cp:lastModifiedBy>Luke Bury</cp:lastModifiedBy>
  <cp:revision>26</cp:revision>
  <dcterms:created xsi:type="dcterms:W3CDTF">2018-04-27T18:58:10Z</dcterms:created>
  <dcterms:modified xsi:type="dcterms:W3CDTF">2018-05-01T16:15:07Z</dcterms:modified>
</cp:coreProperties>
</file>